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69" r:id="rId4"/>
    <p:sldId id="259" r:id="rId5"/>
    <p:sldId id="260" r:id="rId6"/>
    <p:sldId id="272" r:id="rId7"/>
    <p:sldId id="273" r:id="rId8"/>
    <p:sldId id="270" r:id="rId9"/>
    <p:sldId id="27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90D481-7C01-4762-9FE5-1F4BB0A21896}" type="datetimeFigureOut">
              <a:rPr lang="en-GB" smtClean="0"/>
              <a:t>27/04/2015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568330-F676-458C-A3A4-2A60442879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35320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cid:5326877C-9390-451E-BFAA-C2875958CEAE@gateway.2wire.net" TargetMode="Externa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jpeg"/><Relationship Id="rId4" Type="http://schemas.microsoft.com/office/2007/relationships/hdphoto" Target="../media/hdphoto2.wdp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556792"/>
            <a:ext cx="7772400" cy="1683618"/>
          </a:xfrm>
        </p:spPr>
        <p:txBody>
          <a:bodyPr/>
          <a:lstStyle>
            <a:lvl1pPr algn="ctr">
              <a:defRPr b="1" baseline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 smtClean="0"/>
              <a:t>Presentation Title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356992"/>
            <a:ext cx="6400800" cy="1752600"/>
          </a:xfrm>
        </p:spPr>
        <p:txBody>
          <a:bodyPr/>
          <a:lstStyle>
            <a:lvl1pPr marL="0" indent="0" algn="ctr">
              <a:buNone/>
              <a:defRPr baseline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Facilitator name, date etc.</a:t>
            </a:r>
            <a:endParaRPr lang="en-GB" dirty="0"/>
          </a:p>
        </p:txBody>
      </p:sp>
      <p:pic>
        <p:nvPicPr>
          <p:cNvPr id="8" name="Picture 7"/>
          <p:cNvPicPr/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294"/>
          <a:stretch/>
        </p:blipFill>
        <p:spPr>
          <a:xfrm>
            <a:off x="0" y="2857"/>
            <a:ext cx="9144000" cy="1049879"/>
          </a:xfrm>
          <a:prstGeom prst="rect">
            <a:avLst/>
          </a:prstGeom>
        </p:spPr>
      </p:pic>
      <p:pic>
        <p:nvPicPr>
          <p:cNvPr id="9" name="Picture 8" descr="cid:5326877C-9390-451E-BFAA-C2875958CEAE@gateway.2wire.net"/>
          <p:cNvPicPr/>
          <p:nvPr userDrawn="1"/>
        </p:nvPicPr>
        <p:blipFill rotWithShape="1"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163" t="94655" r="-172" b="1936"/>
          <a:stretch/>
        </p:blipFill>
        <p:spPr bwMode="auto">
          <a:xfrm>
            <a:off x="2411760" y="6309320"/>
            <a:ext cx="6748041" cy="51691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2" name="TextBox 7"/>
          <p:cNvSpPr txBox="1">
            <a:spLocks noChangeArrowheads="1"/>
          </p:cNvSpPr>
          <p:nvPr userDrawn="1"/>
        </p:nvSpPr>
        <p:spPr bwMode="auto">
          <a:xfrm>
            <a:off x="2803798" y="5733256"/>
            <a:ext cx="601667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GB" altLang="en-US" sz="24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@</a:t>
            </a:r>
            <a:r>
              <a:rPr lang="en-GB" altLang="en-US" sz="2400" dirty="0" err="1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sparqs_Scotland</a:t>
            </a:r>
            <a:r>
              <a:rPr lang="en-GB" altLang="en-US" sz="24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#sparqsCRTcn</a:t>
            </a:r>
          </a:p>
        </p:txBody>
      </p:sp>
      <p:pic>
        <p:nvPicPr>
          <p:cNvPr id="13" name="Picture 13" descr="P:\Design &amp; Publications\twitter-bird-light-bgs.png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-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5672658"/>
            <a:ext cx="636662" cy="636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564" y="5805264"/>
            <a:ext cx="1936204" cy="838378"/>
          </a:xfrm>
          <a:prstGeom prst="rect">
            <a:avLst/>
          </a:prstGeom>
        </p:spPr>
      </p:pic>
      <p:pic>
        <p:nvPicPr>
          <p:cNvPr id="18" name="Picture 17" descr="cid:5326877C-9390-451E-BFAA-C2875958CEAE@gateway.2wire.net"/>
          <p:cNvPicPr/>
          <p:nvPr userDrawn="1"/>
        </p:nvPicPr>
        <p:blipFill rotWithShape="1"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971" r="91250" b="2664"/>
          <a:stretch/>
        </p:blipFill>
        <p:spPr bwMode="auto">
          <a:xfrm>
            <a:off x="-4514" y="6058313"/>
            <a:ext cx="400050" cy="66179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9655305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4E04-FA3B-4CC2-B22B-1F4522E7061B}" type="datetimeFigureOut">
              <a:rPr lang="en-GB" smtClean="0"/>
              <a:t>27/04/2015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B817E-3006-4DA7-AB2F-F4226486F43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4654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4E04-FA3B-4CC2-B22B-1F4522E7061B}" type="datetimeFigureOut">
              <a:rPr lang="en-GB" smtClean="0"/>
              <a:t>27/04/2015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B817E-3006-4DA7-AB2F-F4226486F43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1659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6635080" cy="1354162"/>
          </a:xfrm>
        </p:spPr>
        <p:txBody>
          <a:bodyPr>
            <a:normAutofit/>
          </a:bodyPr>
          <a:lstStyle>
            <a:lvl1pPr algn="l">
              <a:defRPr sz="3600" b="0" baseline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 smtClean="0"/>
              <a:t>Slide Title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03244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grpSp>
        <p:nvGrpSpPr>
          <p:cNvPr id="11" name="Group 10"/>
          <p:cNvGrpSpPr/>
          <p:nvPr userDrawn="1"/>
        </p:nvGrpSpPr>
        <p:grpSpPr>
          <a:xfrm>
            <a:off x="0" y="6021288"/>
            <a:ext cx="9180512" cy="836872"/>
            <a:chOff x="2313341" y="6344818"/>
            <a:chExt cx="6830659" cy="513342"/>
          </a:xfrm>
        </p:grpSpPr>
        <p:pic>
          <p:nvPicPr>
            <p:cNvPr id="9" name="Picture 8"/>
            <p:cNvPicPr/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086" t="235" b="235"/>
            <a:stretch/>
          </p:blipFill>
          <p:spPr>
            <a:xfrm>
              <a:off x="4002318" y="6344818"/>
              <a:ext cx="5141682" cy="513342"/>
            </a:xfrm>
            <a:prstGeom prst="rect">
              <a:avLst/>
            </a:prstGeom>
          </p:spPr>
        </p:pic>
        <p:pic>
          <p:nvPicPr>
            <p:cNvPr id="10" name="Picture 9"/>
            <p:cNvPicPr/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3309" t="235" r="16521" b="235"/>
            <a:stretch/>
          </p:blipFill>
          <p:spPr>
            <a:xfrm>
              <a:off x="2313341" y="6344818"/>
              <a:ext cx="1688977" cy="513342"/>
            </a:xfrm>
            <a:prstGeom prst="rect">
              <a:avLst/>
            </a:prstGeom>
          </p:spPr>
        </p:pic>
      </p:grpSp>
      <p:sp>
        <p:nvSpPr>
          <p:cNvPr id="8" name="TextBox 7"/>
          <p:cNvSpPr txBox="1">
            <a:spLocks noChangeArrowheads="1"/>
          </p:cNvSpPr>
          <p:nvPr userDrawn="1"/>
        </p:nvSpPr>
        <p:spPr bwMode="auto">
          <a:xfrm>
            <a:off x="2051720" y="6237312"/>
            <a:ext cx="547260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GB" altLang="en-US" sz="20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@</a:t>
            </a:r>
            <a:r>
              <a:rPr lang="en-GB" altLang="en-US" sz="2000" b="1" dirty="0" err="1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sparqs_Scotland</a:t>
            </a:r>
            <a:r>
              <a:rPr lang="en-GB" altLang="en-US" sz="20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#sparqsCRTcn</a:t>
            </a:r>
          </a:p>
        </p:txBody>
      </p:sp>
      <p:pic>
        <p:nvPicPr>
          <p:cNvPr id="13" name="Picture 13" descr="P:\Design &amp; Publications\twitter-bird-light-bgs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40000" contrast="6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6032698"/>
            <a:ext cx="780678" cy="780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433074"/>
            <a:ext cx="1763688" cy="763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17495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4E04-FA3B-4CC2-B22B-1F4522E7061B}" type="datetimeFigureOut">
              <a:rPr lang="en-GB" smtClean="0"/>
              <a:t>27/04/2015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B817E-3006-4DA7-AB2F-F4226486F43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902750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4E04-FA3B-4CC2-B22B-1F4522E7061B}" type="datetimeFigureOut">
              <a:rPr lang="en-GB" smtClean="0"/>
              <a:t>27/04/2015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B817E-3006-4DA7-AB2F-F4226486F43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9619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4E04-FA3B-4CC2-B22B-1F4522E7061B}" type="datetimeFigureOut">
              <a:rPr lang="en-GB" smtClean="0"/>
              <a:t>27/04/2015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B817E-3006-4DA7-AB2F-F4226486F43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3862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4E04-FA3B-4CC2-B22B-1F4522E7061B}" type="datetimeFigureOut">
              <a:rPr lang="en-GB" smtClean="0"/>
              <a:t>27/04/2015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B817E-3006-4DA7-AB2F-F4226486F43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7594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4E04-FA3B-4CC2-B22B-1F4522E7061B}" type="datetimeFigureOut">
              <a:rPr lang="en-GB" smtClean="0"/>
              <a:t>27/04/2015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B817E-3006-4DA7-AB2F-F4226486F43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025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4E04-FA3B-4CC2-B22B-1F4522E7061B}" type="datetimeFigureOut">
              <a:rPr lang="en-GB" smtClean="0"/>
              <a:t>27/04/2015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B817E-3006-4DA7-AB2F-F4226486F43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3983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4E04-FA3B-4CC2-B22B-1F4522E7061B}" type="datetimeFigureOut">
              <a:rPr lang="en-GB" smtClean="0"/>
              <a:t>27/04/2015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B817E-3006-4DA7-AB2F-F4226486F43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4908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5E4E04-FA3B-4CC2-B22B-1F4522E7061B}" type="datetimeFigureOut">
              <a:rPr lang="en-GB" smtClean="0"/>
              <a:t>27/04/2015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3B817E-3006-4DA7-AB2F-F4226486F43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8590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b="1" kern="1200">
          <a:solidFill>
            <a:srgbClr val="002060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rgbClr val="002060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rgbClr val="002060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rgbClr val="002060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rgbClr val="002060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rgbClr val="002060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Course Rep Training </a:t>
            </a:r>
            <a:r>
              <a:rPr lang="en-GB" dirty="0" smtClean="0"/>
              <a:t>Coordinator</a:t>
            </a:r>
            <a:r>
              <a:rPr lang="en-GB" dirty="0" smtClean="0"/>
              <a:t>s’</a:t>
            </a:r>
            <a:r>
              <a:rPr lang="en-GB" dirty="0" smtClean="0"/>
              <a:t> </a:t>
            </a:r>
            <a:r>
              <a:rPr lang="en-GB" dirty="0" smtClean="0"/>
              <a:t>Network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908648"/>
            <a:ext cx="6400800" cy="1752600"/>
          </a:xfrm>
        </p:spPr>
        <p:txBody>
          <a:bodyPr/>
          <a:lstStyle/>
          <a:p>
            <a:r>
              <a:rPr lang="en-GB" dirty="0" smtClean="0"/>
              <a:t>Simon Varwell</a:t>
            </a:r>
          </a:p>
          <a:p>
            <a:r>
              <a:rPr lang="en-GB" dirty="0" smtClean="0"/>
              <a:t>David Scott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7564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Who are we?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SzPct val="120000"/>
            </a:pPr>
            <a:r>
              <a:rPr lang="en-GB" altLang="en-US" sz="2200" b="1" dirty="0"/>
              <a:t>S</a:t>
            </a:r>
            <a:r>
              <a:rPr lang="en-GB" altLang="en-US" sz="2200" dirty="0"/>
              <a:t>tudent </a:t>
            </a:r>
            <a:r>
              <a:rPr lang="en-GB" altLang="en-US" sz="2200" b="1" dirty="0"/>
              <a:t>Par</a:t>
            </a:r>
            <a:r>
              <a:rPr lang="en-GB" altLang="en-US" sz="2200" dirty="0"/>
              <a:t>ticipation in </a:t>
            </a:r>
            <a:r>
              <a:rPr lang="en-GB" altLang="en-US" sz="2200" b="1" dirty="0"/>
              <a:t>Q</a:t>
            </a:r>
            <a:r>
              <a:rPr lang="en-GB" altLang="en-US" sz="2200" dirty="0"/>
              <a:t>uality </a:t>
            </a:r>
            <a:r>
              <a:rPr lang="en-GB" altLang="en-US" sz="2200" b="1" dirty="0"/>
              <a:t>S</a:t>
            </a:r>
            <a:r>
              <a:rPr lang="en-GB" altLang="en-US" sz="2200" dirty="0"/>
              <a:t>cotland</a:t>
            </a:r>
          </a:p>
          <a:p>
            <a:pPr>
              <a:lnSpc>
                <a:spcPct val="150000"/>
              </a:lnSpc>
              <a:buSzPct val="120000"/>
            </a:pPr>
            <a:r>
              <a:rPr lang="en-GB" altLang="en-US" sz="2200" dirty="0"/>
              <a:t>Full-time staff in Edinburgh and Inverness</a:t>
            </a:r>
          </a:p>
          <a:p>
            <a:pPr>
              <a:lnSpc>
                <a:spcPct val="150000"/>
              </a:lnSpc>
              <a:buSzPct val="120000"/>
            </a:pPr>
            <a:r>
              <a:rPr lang="en-GB" altLang="en-US" sz="2200" dirty="0"/>
              <a:t>Works with all institutions and students’ associations in the university and college sector</a:t>
            </a:r>
          </a:p>
          <a:p>
            <a:pPr>
              <a:lnSpc>
                <a:spcPct val="150000"/>
              </a:lnSpc>
              <a:buSzPct val="120000"/>
            </a:pPr>
            <a:r>
              <a:rPr lang="en-GB" altLang="en-US" sz="2200" dirty="0"/>
              <a:t>Led by a Steering Committee formed by all sector agencies</a:t>
            </a:r>
          </a:p>
          <a:p>
            <a:pPr>
              <a:lnSpc>
                <a:spcPct val="150000"/>
              </a:lnSpc>
              <a:buSzPct val="120000"/>
            </a:pPr>
            <a:r>
              <a:rPr lang="en-GB" altLang="en-US" sz="2200" dirty="0"/>
              <a:t>www.sparqs.ac.uk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0223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6840760" cy="1354162"/>
          </a:xfrm>
        </p:spPr>
        <p:txBody>
          <a:bodyPr/>
          <a:lstStyle/>
          <a:p>
            <a:r>
              <a:rPr lang="en-GB" dirty="0"/>
              <a:t>s</a:t>
            </a:r>
            <a:r>
              <a:rPr lang="en-GB" dirty="0" smtClean="0"/>
              <a:t>parqs &amp; course rep training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SzPct val="120000"/>
            </a:pPr>
            <a:r>
              <a:rPr lang="en-GB" altLang="en-US" sz="2200" dirty="0" smtClean="0"/>
              <a:t>Our first role!</a:t>
            </a:r>
          </a:p>
          <a:p>
            <a:pPr>
              <a:lnSpc>
                <a:spcPct val="150000"/>
              </a:lnSpc>
              <a:buSzPct val="120000"/>
            </a:pPr>
            <a:r>
              <a:rPr lang="en-GB" altLang="en-US" sz="2200" dirty="0" smtClean="0"/>
              <a:t>Many iterations and version of our training</a:t>
            </a:r>
          </a:p>
          <a:p>
            <a:pPr>
              <a:lnSpc>
                <a:spcPct val="150000"/>
              </a:lnSpc>
              <a:buSzPct val="120000"/>
            </a:pPr>
            <a:r>
              <a:rPr lang="en-GB" altLang="en-US" sz="2200" dirty="0" smtClean="0"/>
              <a:t>Spawned new work on staff development, senior officer work, and SA staff support.</a:t>
            </a:r>
          </a:p>
          <a:p>
            <a:pPr>
              <a:lnSpc>
                <a:spcPct val="150000"/>
              </a:lnSpc>
              <a:buSzPct val="120000"/>
            </a:pPr>
            <a:r>
              <a:rPr lang="en-GB" altLang="en-US" sz="2200" dirty="0" smtClean="0"/>
              <a:t>Associate Trainers piloted in </a:t>
            </a:r>
            <a:r>
              <a:rPr lang="en-GB" altLang="en-US" sz="2200" dirty="0" smtClean="0"/>
              <a:t>2005-06.</a:t>
            </a:r>
            <a:endParaRPr lang="en-GB" altLang="en-US" sz="2200" dirty="0" smtClean="0"/>
          </a:p>
          <a:p>
            <a:pPr>
              <a:lnSpc>
                <a:spcPct val="150000"/>
              </a:lnSpc>
              <a:buSzPct val="120000"/>
            </a:pPr>
            <a:r>
              <a:rPr lang="en-GB" altLang="en-US" sz="2200" dirty="0" smtClean="0"/>
              <a:t>Institutional Associate Trainers piloted in </a:t>
            </a:r>
            <a:r>
              <a:rPr lang="en-GB" altLang="en-US" sz="2200" dirty="0" smtClean="0"/>
              <a:t>2011-12.</a:t>
            </a:r>
            <a:endParaRPr lang="en-GB" altLang="en-US" sz="2200" dirty="0" smtClean="0"/>
          </a:p>
          <a:p>
            <a:pPr>
              <a:lnSpc>
                <a:spcPct val="150000"/>
              </a:lnSpc>
              <a:buSzPct val="120000"/>
            </a:pPr>
            <a:r>
              <a:rPr lang="en-GB" altLang="en-US" sz="2200" dirty="0" smtClean="0"/>
              <a:t>2013-14: 4,000 CRs trained (25% AT, 75% IAT</a:t>
            </a:r>
            <a:r>
              <a:rPr lang="en-GB" altLang="en-US" sz="2200" dirty="0" smtClean="0"/>
              <a:t>).</a:t>
            </a:r>
            <a:endParaRPr lang="en-GB" altLang="en-US" sz="2200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6921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Why this network?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1707150" y="1484784"/>
            <a:ext cx="1584176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Quality</a:t>
            </a:r>
            <a:endParaRPr lang="en-GB" sz="3200" dirty="0"/>
          </a:p>
        </p:txBody>
      </p:sp>
      <p:cxnSp>
        <p:nvCxnSpPr>
          <p:cNvPr id="7" name="Straight Arrow Connector 6"/>
          <p:cNvCxnSpPr/>
          <p:nvPr/>
        </p:nvCxnSpPr>
        <p:spPr>
          <a:xfrm flipH="1" flipV="1">
            <a:off x="3590666" y="1959258"/>
            <a:ext cx="1008112" cy="423337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206549" y="2406054"/>
            <a:ext cx="2808312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Representation</a:t>
            </a:r>
            <a:endParaRPr lang="en-GB" sz="3200" dirty="0"/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4033628" y="3043391"/>
            <a:ext cx="1042428" cy="370776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407810" y="3249587"/>
            <a:ext cx="2182856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Course reps</a:t>
            </a:r>
            <a:endParaRPr lang="en-GB" sz="3200" dirty="0"/>
          </a:p>
        </p:txBody>
      </p:sp>
      <p:cxnSp>
        <p:nvCxnSpPr>
          <p:cNvPr id="11" name="Straight Arrow Connector 10"/>
          <p:cNvCxnSpPr/>
          <p:nvPr/>
        </p:nvCxnSpPr>
        <p:spPr>
          <a:xfrm flipH="1" flipV="1">
            <a:off x="3774740" y="3863294"/>
            <a:ext cx="1008112" cy="423337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206549" y="4286631"/>
            <a:ext cx="1584176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Training</a:t>
            </a:r>
            <a:endParaRPr lang="en-GB" sz="3200" dirty="0"/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4025120" y="5014390"/>
            <a:ext cx="1050936" cy="139234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66043" y="4701354"/>
            <a:ext cx="3235188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Training development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741864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10" grpId="0" animBg="1"/>
      <p:bldP spid="12" grpId="0" animBg="1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Agenda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40768"/>
            <a:ext cx="8686800" cy="4680520"/>
          </a:xfrm>
        </p:spPr>
        <p:txBody>
          <a:bodyPr>
            <a:noAutofit/>
          </a:bodyPr>
          <a:lstStyle/>
          <a:p>
            <a:pPr marL="133200" indent="0">
              <a:buNone/>
            </a:pPr>
            <a:r>
              <a:rPr lang="en-GB" altLang="en-US" sz="2000" b="1" dirty="0" smtClean="0"/>
              <a:t>10.45am	CRT at Edinburgh University</a:t>
            </a:r>
          </a:p>
          <a:p>
            <a:pPr marL="133200" indent="0">
              <a:buNone/>
            </a:pPr>
            <a:r>
              <a:rPr lang="en-GB" altLang="en-US" sz="2000" dirty="0"/>
              <a:t>	</a:t>
            </a:r>
            <a:r>
              <a:rPr lang="en-GB" altLang="en-US" sz="2000" dirty="0" smtClean="0"/>
              <a:t>	(Tanya Lubicz-Nawrocka, EUSA)</a:t>
            </a:r>
          </a:p>
          <a:p>
            <a:pPr marL="133200" indent="0">
              <a:buNone/>
            </a:pPr>
            <a:endParaRPr lang="en-GB" altLang="en-US" sz="800" dirty="0"/>
          </a:p>
          <a:p>
            <a:pPr marL="133200" indent="0">
              <a:buNone/>
            </a:pPr>
            <a:r>
              <a:rPr lang="en-GB" altLang="en-US" sz="2000" b="1" dirty="0" smtClean="0"/>
              <a:t>11.45am	CRT at Borders College</a:t>
            </a:r>
          </a:p>
          <a:p>
            <a:pPr marL="133200" indent="0">
              <a:buNone/>
            </a:pPr>
            <a:r>
              <a:rPr lang="en-GB" altLang="en-US" sz="2000" dirty="0"/>
              <a:t>	</a:t>
            </a:r>
            <a:r>
              <a:rPr lang="en-GB" altLang="en-US" sz="2000" dirty="0" smtClean="0"/>
              <a:t>	(Amy </a:t>
            </a:r>
            <a:r>
              <a:rPr lang="en-GB" altLang="en-US" sz="2000" dirty="0"/>
              <a:t>Hamilton &amp; Helen </a:t>
            </a:r>
            <a:r>
              <a:rPr lang="en-GB" altLang="en-US" sz="2000" dirty="0" smtClean="0"/>
              <a:t>Chisholm</a:t>
            </a:r>
            <a:r>
              <a:rPr lang="en-GB" altLang="en-US" sz="2000" dirty="0"/>
              <a:t>, </a:t>
            </a:r>
            <a:r>
              <a:rPr lang="en-GB" altLang="en-US" sz="2000" dirty="0" smtClean="0"/>
              <a:t>Borders </a:t>
            </a:r>
            <a:r>
              <a:rPr lang="en-GB" altLang="en-US" sz="2000" dirty="0"/>
              <a:t>College</a:t>
            </a:r>
            <a:r>
              <a:rPr lang="en-GB" altLang="en-US" sz="2000" dirty="0" smtClean="0"/>
              <a:t>)</a:t>
            </a:r>
          </a:p>
          <a:p>
            <a:pPr marL="133200" indent="0">
              <a:buNone/>
            </a:pPr>
            <a:endParaRPr lang="en-GB" altLang="en-US" sz="800" b="1" dirty="0" smtClean="0"/>
          </a:p>
          <a:p>
            <a:pPr marL="133200" indent="0">
              <a:buNone/>
            </a:pPr>
            <a:r>
              <a:rPr lang="en-GB" altLang="en-US" sz="2000" b="1" dirty="0" smtClean="0"/>
              <a:t>12.45pm	Lunch and resource sharing</a:t>
            </a:r>
            <a:endParaRPr lang="en-GB" altLang="en-US" sz="2000" b="1" dirty="0"/>
          </a:p>
          <a:p>
            <a:pPr marL="133200" indent="0">
              <a:buNone/>
            </a:pPr>
            <a:endParaRPr lang="en-GB" altLang="en-US" sz="800" b="1" dirty="0" smtClean="0"/>
          </a:p>
          <a:p>
            <a:pPr marL="133200" indent="0">
              <a:buNone/>
            </a:pPr>
            <a:r>
              <a:rPr lang="en-GB" altLang="en-US" sz="2000" b="1" dirty="0" smtClean="0"/>
              <a:t>2.00pm	Online course rep training resources</a:t>
            </a:r>
          </a:p>
          <a:p>
            <a:pPr marL="133200" indent="0">
              <a:buNone/>
            </a:pPr>
            <a:r>
              <a:rPr lang="en-GB" altLang="en-US" sz="2000" dirty="0"/>
              <a:t>	</a:t>
            </a:r>
            <a:r>
              <a:rPr lang="en-GB" altLang="en-US" sz="2000" dirty="0" smtClean="0"/>
              <a:t>	(David </a:t>
            </a:r>
            <a:r>
              <a:rPr lang="en-GB" altLang="en-US" sz="2000" dirty="0"/>
              <a:t>Scott, sparqs)</a:t>
            </a:r>
          </a:p>
          <a:p>
            <a:pPr marL="133200" indent="0">
              <a:buNone/>
            </a:pPr>
            <a:endParaRPr lang="en-GB" altLang="en-US" sz="800" dirty="0" smtClean="0"/>
          </a:p>
          <a:p>
            <a:pPr marL="133200" indent="0">
              <a:buNone/>
            </a:pPr>
            <a:r>
              <a:rPr lang="en-GB" altLang="en-US" sz="2000" b="1" dirty="0" smtClean="0"/>
              <a:t>3.00pm	The future of the network</a:t>
            </a:r>
          </a:p>
          <a:p>
            <a:pPr marL="133200" indent="0">
              <a:buNone/>
            </a:pPr>
            <a:r>
              <a:rPr lang="en-GB" altLang="en-US" sz="2000" dirty="0" smtClean="0"/>
              <a:t>		(Simon </a:t>
            </a:r>
            <a:r>
              <a:rPr lang="en-GB" altLang="en-US" sz="2000" dirty="0"/>
              <a:t>Varwell, sparqs)</a:t>
            </a:r>
          </a:p>
          <a:p>
            <a:pPr marL="133200" indent="0">
              <a:buNone/>
            </a:pPr>
            <a:endParaRPr lang="en-GB" altLang="en-US" sz="800" dirty="0" smtClean="0"/>
          </a:p>
          <a:p>
            <a:pPr marL="133200" indent="0">
              <a:buNone/>
            </a:pPr>
            <a:r>
              <a:rPr lang="en-GB" altLang="en-US" sz="2000" b="1" dirty="0" smtClean="0"/>
              <a:t>4.00pm	Close</a:t>
            </a:r>
            <a:endParaRPr lang="en-GB" altLang="en-US" sz="2000" b="1" dirty="0"/>
          </a:p>
          <a:p>
            <a:pPr marL="0" indent="-324000">
              <a:lnSpc>
                <a:spcPct val="120000"/>
              </a:lnSpc>
              <a:buNone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977262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2492896"/>
            <a:ext cx="6635080" cy="1354162"/>
          </a:xfrm>
        </p:spPr>
        <p:txBody>
          <a:bodyPr/>
          <a:lstStyle/>
          <a:p>
            <a:pPr algn="ctr"/>
            <a:r>
              <a:rPr lang="en-GB" b="1" dirty="0" smtClean="0"/>
              <a:t>Lunch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741193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2492896"/>
            <a:ext cx="6635080" cy="1354162"/>
          </a:xfrm>
        </p:spPr>
        <p:txBody>
          <a:bodyPr/>
          <a:lstStyle/>
          <a:p>
            <a:pPr algn="ctr"/>
            <a:r>
              <a:rPr lang="en-GB" b="1" dirty="0" smtClean="0"/>
              <a:t>Future of the network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59925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future of the network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891647"/>
              </p:ext>
            </p:extLst>
          </p:nvPr>
        </p:nvGraphicFramePr>
        <p:xfrm>
          <a:off x="179511" y="1738696"/>
          <a:ext cx="8784976" cy="392255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728193"/>
                <a:gridCol w="2664296"/>
                <a:gridCol w="1607474"/>
                <a:gridCol w="2785013"/>
              </a:tblGrid>
              <a:tr h="752038">
                <a:tc>
                  <a:txBody>
                    <a:bodyPr/>
                    <a:lstStyle/>
                    <a:p>
                      <a:r>
                        <a:rPr lang="en-GB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September</a:t>
                      </a:r>
                      <a:endParaRPr lang="en-GB" b="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b="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February</a:t>
                      </a:r>
                      <a:endParaRPr lang="en-GB" b="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52038">
                <a:tc>
                  <a:txBody>
                    <a:bodyPr/>
                    <a:lstStyle/>
                    <a:p>
                      <a:r>
                        <a:rPr lang="en-GB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October</a:t>
                      </a:r>
                      <a:endParaRPr lang="en-GB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Course rep training</a:t>
                      </a:r>
                      <a:endParaRPr lang="en-GB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March</a:t>
                      </a:r>
                      <a:endParaRPr lang="en-GB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Recruitment of trainers</a:t>
                      </a:r>
                      <a:endParaRPr lang="en-GB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52038">
                <a:tc>
                  <a:txBody>
                    <a:bodyPr/>
                    <a:lstStyle/>
                    <a:p>
                      <a:r>
                        <a:rPr lang="en-GB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November</a:t>
                      </a:r>
                      <a:endParaRPr lang="en-GB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b="1" dirty="0" smtClean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  <a:p>
                      <a:endParaRPr lang="en-GB" b="1" dirty="0" smtClean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  <a:p>
                      <a:endParaRPr lang="en-GB" b="1" dirty="0" smtClean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April</a:t>
                      </a:r>
                      <a:endParaRPr lang="en-GB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b="1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52038">
                <a:tc>
                  <a:txBody>
                    <a:bodyPr/>
                    <a:lstStyle/>
                    <a:p>
                      <a:r>
                        <a:rPr lang="en-GB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December</a:t>
                      </a:r>
                      <a:endParaRPr lang="en-GB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May</a:t>
                      </a:r>
                      <a:endParaRPr lang="en-GB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Evaluation, and preparing next year’s materials.</a:t>
                      </a:r>
                      <a:endParaRPr lang="en-GB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52038">
                <a:tc>
                  <a:txBody>
                    <a:bodyPr/>
                    <a:lstStyle/>
                    <a:p>
                      <a:r>
                        <a:rPr lang="en-GB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January</a:t>
                      </a:r>
                      <a:endParaRPr lang="en-GB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June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907704" y="3266640"/>
            <a:ext cx="25922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Event 1:</a:t>
            </a:r>
          </a:p>
          <a:p>
            <a:r>
              <a:rPr lang="en-GB" b="1" dirty="0"/>
              <a:t>Ongoing development of course reps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156176" y="1754472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b="1" dirty="0">
                <a:solidFill>
                  <a:prstClr val="black"/>
                </a:solidFill>
              </a:rPr>
              <a:t>Event 2:</a:t>
            </a:r>
          </a:p>
          <a:p>
            <a:pPr lvl="0"/>
            <a:r>
              <a:rPr lang="en-GB" b="1" dirty="0">
                <a:solidFill>
                  <a:prstClr val="black"/>
                </a:solidFill>
              </a:rPr>
              <a:t>Developing IATs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156176" y="3266640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Event 3:</a:t>
            </a:r>
          </a:p>
          <a:p>
            <a:r>
              <a:rPr lang="en-GB" b="1" dirty="0"/>
              <a:t>Developing materials</a:t>
            </a:r>
          </a:p>
        </p:txBody>
      </p:sp>
    </p:spTree>
    <p:extLst>
      <p:ext uri="{BB962C8B-B14F-4D97-AF65-F5344CB8AC3E}">
        <p14:creationId xmlns:p14="http://schemas.microsoft.com/office/powerpoint/2010/main" val="3883003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2492896"/>
            <a:ext cx="6635080" cy="1354162"/>
          </a:xfrm>
        </p:spPr>
        <p:txBody>
          <a:bodyPr/>
          <a:lstStyle/>
          <a:p>
            <a:pPr algn="ctr"/>
            <a:r>
              <a:rPr lang="en-GB" b="1" dirty="0" smtClean="0"/>
              <a:t>Thank you and goodbye!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607558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arqs presentation with twitter only 2014">
  <a:themeElements>
    <a:clrScheme name="Ali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FFF00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sparqs presentation with twitter only 2014</Template>
  <TotalTime>142</TotalTime>
  <Words>179</Words>
  <Application>Microsoft Office PowerPoint</Application>
  <PresentationFormat>On-screen Show (4:3)</PresentationFormat>
  <Paragraphs>62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Verdana</vt:lpstr>
      <vt:lpstr>sparqs presentation with twitter only 2014</vt:lpstr>
      <vt:lpstr>Course Rep Training Coordinators’ Network</vt:lpstr>
      <vt:lpstr>Who are we?</vt:lpstr>
      <vt:lpstr>sparqs &amp; course rep training</vt:lpstr>
      <vt:lpstr>Why this network?</vt:lpstr>
      <vt:lpstr>Agenda</vt:lpstr>
      <vt:lpstr>Lunch</vt:lpstr>
      <vt:lpstr>Future of the network</vt:lpstr>
      <vt:lpstr>The future of the network</vt:lpstr>
      <vt:lpstr>Thank you and goodbye!</vt:lpstr>
    </vt:vector>
  </TitlesOfParts>
  <Company>NUS Group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sparqs</dc:title>
  <dc:creator>NUS ORG</dc:creator>
  <cp:lastModifiedBy>Simon Varwell</cp:lastModifiedBy>
  <cp:revision>16</cp:revision>
  <dcterms:created xsi:type="dcterms:W3CDTF">2014-02-10T15:06:02Z</dcterms:created>
  <dcterms:modified xsi:type="dcterms:W3CDTF">2015-04-27T08:42:06Z</dcterms:modified>
</cp:coreProperties>
</file>